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  <p:sldMasterId id="2147483715" r:id="rId2"/>
  </p:sldMasterIdLst>
  <p:notesMasterIdLst>
    <p:notesMasterId r:id="rId14"/>
  </p:notesMasterIdLst>
  <p:handoutMasterIdLst>
    <p:handoutMasterId r:id="rId15"/>
  </p:handoutMasterIdLst>
  <p:sldIdLst>
    <p:sldId id="565" r:id="rId3"/>
    <p:sldId id="598" r:id="rId4"/>
    <p:sldId id="600" r:id="rId5"/>
    <p:sldId id="566" r:id="rId6"/>
    <p:sldId id="567" r:id="rId7"/>
    <p:sldId id="568" r:id="rId8"/>
    <p:sldId id="569" r:id="rId9"/>
    <p:sldId id="570" r:id="rId10"/>
    <p:sldId id="571" r:id="rId11"/>
    <p:sldId id="572" r:id="rId12"/>
    <p:sldId id="593" r:id="rId13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6600FF"/>
    <a:srgbClr val="C0C0C0"/>
    <a:srgbClr val="E0584E"/>
    <a:srgbClr val="EDF1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46" autoAdjust="0"/>
    <p:restoredTop sz="85104" autoAdjust="0"/>
  </p:normalViewPr>
  <p:slideViewPr>
    <p:cSldViewPr>
      <p:cViewPr varScale="1">
        <p:scale>
          <a:sx n="78" d="100"/>
          <a:sy n="78" d="100"/>
        </p:scale>
        <p:origin x="102" y="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8"/>
    </p:cViewPr>
  </p:sorterViewPr>
  <p:notesViewPr>
    <p:cSldViewPr>
      <p:cViewPr varScale="1">
        <p:scale>
          <a:sx n="61" d="100"/>
          <a:sy n="61" d="100"/>
        </p:scale>
        <p:origin x="-2436" y="-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6" tIns="46588" rIns="93176" bIns="46588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6" tIns="46588" rIns="93176" bIns="46588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6" tIns="46588" rIns="93176" bIns="46588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6" tIns="46588" rIns="93176" bIns="46588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5649802-4FEB-4918-BB3C-79DD8CCBCB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2925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76" tIns="45687" rIns="91376" bIns="45687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76" tIns="45687" rIns="91376" bIns="4568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37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14838"/>
            <a:ext cx="5610225" cy="418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76" tIns="45687" rIns="91376" bIns="456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76" tIns="45687" rIns="91376" bIns="45687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76" tIns="45687" rIns="91376" bIns="4568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20B13BB-F1B4-44C5-9B49-38501F6E38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99277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7A9A2B9-6ECF-4904-BEB6-F5E927D3ABB2}" type="slidenum">
              <a:rPr lang="en-US" altLang="en-US" smtClean="0">
                <a:latin typeface="Arial" panose="020B0604020202020204" pitchFamily="34" charset="0"/>
              </a:rPr>
              <a:pPr/>
              <a:t>4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1267" name="Rectangle 7"/>
          <p:cNvSpPr txBox="1">
            <a:spLocks noGrp="1" noChangeArrowheads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7" rIns="91376" bIns="45687"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A53699D4-8F14-4F02-BF58-9BB83DF11B42}" type="slidenum">
              <a:rPr lang="en-US" altLang="en-US" sz="1200">
                <a:latin typeface="Arial" panose="020B0604020202020204" pitchFamily="34" charset="0"/>
              </a:rPr>
              <a:pPr algn="r" eaLnBrk="1" hangingPunct="1"/>
              <a:t>4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12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773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EA4734F-A9EA-4A7D-B603-3D9C4E7CD969}" type="slidenum">
              <a:rPr lang="en-US" altLang="en-US" smtClean="0">
                <a:latin typeface="Arial" panose="020B0604020202020204" pitchFamily="34" charset="0"/>
              </a:rPr>
              <a:pPr/>
              <a:t>5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260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56E1977-4148-4214-8B4D-3407F2286052}" type="slidenum">
              <a:rPr lang="en-US" altLang="en-US" smtClean="0">
                <a:latin typeface="Arial" panose="020B0604020202020204" pitchFamily="34" charset="0"/>
              </a:rPr>
              <a:pPr/>
              <a:t>6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750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AJM: Since results from MTN-002 (and MTN-008?) are available, it might be nice background to say something about those here (verbally).</a:t>
            </a: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D81086C-51E4-465E-849F-603543CC99B8}" type="slidenum">
              <a:rPr lang="en-US" altLang="en-US" smtClean="0">
                <a:latin typeface="Arial" panose="020B0604020202020204" pitchFamily="34" charset="0"/>
              </a:rPr>
              <a:pPr/>
              <a:t>7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137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Point out which sites are actively enrolling vs. those that have completed accrual.</a:t>
            </a: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82F5ECF-BBEA-4ADD-8B2D-558B5A42B073}" type="slidenum">
              <a:rPr lang="en-US" altLang="en-US" smtClean="0">
                <a:latin typeface="Arial" panose="020B0604020202020204" pitchFamily="34" charset="0"/>
              </a:rPr>
              <a:pPr/>
              <a:t>8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851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8C6D1A3-5C2E-4861-81F4-C5079542BA42}" type="slidenum">
              <a:rPr lang="en-US" altLang="en-US" smtClean="0">
                <a:latin typeface="Arial" panose="020B0604020202020204" pitchFamily="34" charset="0"/>
              </a:rPr>
              <a:pPr/>
              <a:t>9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052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B44F4B1-AF83-4925-ADE4-81BD7111085C}" type="slidenum">
              <a:rPr lang="en-US" altLang="en-US" smtClean="0">
                <a:latin typeface="Arial" panose="020B0604020202020204" pitchFamily="34" charset="0"/>
              </a:rPr>
              <a:pPr/>
              <a:t>10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534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(Pregnancy Outcome) in () b/c this will always take place as part of another visit type, either quarterly or interim.</a:t>
            </a: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98F8CBB-D0C5-43B9-9A72-ABE5FF4A2B8F}" type="slidenum">
              <a:rPr lang="en-US" altLang="en-US" smtClean="0">
                <a:latin typeface="Arial" panose="020B0604020202020204" pitchFamily="34" charset="0"/>
              </a:rPr>
              <a:pPr/>
              <a:t>11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531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81000" y="990600"/>
            <a:ext cx="76200" cy="5105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en-US" altLang="en-US" sz="2400" smtClean="0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381000" y="304800"/>
            <a:ext cx="8391525" cy="5791200"/>
            <a:chOff x="240" y="192"/>
            <a:chExt cx="5286" cy="3648"/>
          </a:xfrm>
        </p:grpSpPr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 flipV="1">
              <a:off x="5236" y="192"/>
              <a:ext cx="288" cy="2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 smtClean="0"/>
            </a:p>
          </p:txBody>
        </p:sp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 flipV="1">
              <a:off x="240" y="192"/>
              <a:ext cx="5004" cy="2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 smtClean="0"/>
            </a:p>
          </p:txBody>
        </p:sp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 flipV="1">
              <a:off x="240" y="480"/>
              <a:ext cx="500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 smtClean="0"/>
            </a:p>
          </p:txBody>
        </p:sp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 flipV="1">
              <a:off x="5242" y="480"/>
              <a:ext cx="282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 smtClean="0"/>
            </a:p>
          </p:txBody>
        </p:sp>
        <p:sp>
          <p:nvSpPr>
            <p:cNvPr id="10" name="Line 13"/>
            <p:cNvSpPr>
              <a:spLocks noChangeShapeType="1"/>
            </p:cNvSpPr>
            <p:nvPr/>
          </p:nvSpPr>
          <p:spPr bwMode="auto">
            <a:xfrm flipH="1">
              <a:off x="480" y="2256"/>
              <a:ext cx="48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240" y="192"/>
              <a:ext cx="5286" cy="36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 smtClean="0"/>
            </a:p>
          </p:txBody>
        </p:sp>
      </p:grpSp>
      <p:sp>
        <p:nvSpPr>
          <p:cNvPr id="40857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1371600"/>
            <a:ext cx="7696200" cy="2057400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858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765550"/>
            <a:ext cx="7696200" cy="20574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fld id="{E4999BB6-8375-4652-90B2-3F4BC85182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1619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8A7D9-EE4B-4D18-85EC-2A97A714E1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7797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5597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5597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F2CFD-5486-401C-A0DB-126D6CFF81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5503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81000" y="990600"/>
            <a:ext cx="76200" cy="5105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en-US" altLang="en-US" sz="2400" smtClean="0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381000" y="304800"/>
            <a:ext cx="8391525" cy="5791200"/>
            <a:chOff x="240" y="192"/>
            <a:chExt cx="5286" cy="3648"/>
          </a:xfrm>
        </p:grpSpPr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 flipV="1">
              <a:off x="5236" y="192"/>
              <a:ext cx="288" cy="2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 smtClean="0"/>
            </a:p>
          </p:txBody>
        </p:sp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 flipV="1">
              <a:off x="240" y="192"/>
              <a:ext cx="5004" cy="2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 smtClean="0"/>
            </a:p>
          </p:txBody>
        </p:sp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 flipV="1">
              <a:off x="240" y="480"/>
              <a:ext cx="500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 smtClean="0"/>
            </a:p>
          </p:txBody>
        </p:sp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 flipV="1">
              <a:off x="5242" y="480"/>
              <a:ext cx="282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 smtClean="0"/>
            </a:p>
          </p:txBody>
        </p:sp>
        <p:sp>
          <p:nvSpPr>
            <p:cNvPr id="10" name="Line 13"/>
            <p:cNvSpPr>
              <a:spLocks noChangeShapeType="1"/>
            </p:cNvSpPr>
            <p:nvPr/>
          </p:nvSpPr>
          <p:spPr bwMode="auto">
            <a:xfrm flipH="1">
              <a:off x="480" y="2256"/>
              <a:ext cx="48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240" y="192"/>
              <a:ext cx="5286" cy="36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 smtClean="0"/>
            </a:p>
          </p:txBody>
        </p:sp>
      </p:grpSp>
      <p:sp>
        <p:nvSpPr>
          <p:cNvPr id="7577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1371600"/>
            <a:ext cx="7696200" cy="2057400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577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765550"/>
            <a:ext cx="7696200" cy="20574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fld id="{B5751065-BD55-4CFD-9557-025FDB3593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3902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AEEA4-480C-46BF-85AD-EBC727DFED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71201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4181B-A79A-4F7B-AE1C-F71A664152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33047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ED419-84A3-46A0-9073-FBAD35DDED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650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38ECF-FAAA-4F1C-9A9C-470F3A079B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67814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E50E3-EEF6-4BAD-BF36-BB73EAB373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86890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72756-39E6-4C6A-AC95-C0122AE4F3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29208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80BFF-50C8-4A8C-8BD1-F0B42152AD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6330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99EB1-CDED-4E31-95C6-8468F59A62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83869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8445E-0807-4F22-8A7E-8BC341783B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70809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7D5C5-D628-47FF-9CA6-2F7D0C49C4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08226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5597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5597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AEC41C-46ED-4770-959D-A2FFB5E86F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1035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672BD4-F953-4DB4-834D-78D2AFAE32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191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57338"/>
            <a:ext cx="4038600" cy="4573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38600" cy="4573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D3DCF-B18C-439B-BCFF-C8D6FC92E6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4151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332F6-C413-464A-A0CA-E159F9DD00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8425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08131-67C1-4664-99DC-02F91737E8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146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A354E-F5E3-46D7-B11F-74D32B49E2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9187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3E5E2C-53B8-4691-82F7-3B39FF21B5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6582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B6AE5-8E01-47B2-860D-16F6FABED9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9959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3400"/>
            <a:ext cx="8229600" cy="86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57338"/>
            <a:ext cx="8229600" cy="457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075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75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75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C20F9B9-5D3A-4A30-BED1-D32DD9A8A9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8737600" y="152400"/>
            <a:ext cx="228600" cy="185738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en-US" altLang="en-US" sz="2400" smtClean="0">
              <a:latin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279400" y="152400"/>
            <a:ext cx="8455025" cy="185738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en-US" altLang="en-US" sz="2400" smtClean="0">
              <a:latin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279400" y="338138"/>
            <a:ext cx="8455025" cy="112712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en-US" altLang="en-US" sz="2400" smtClean="0">
              <a:latin typeface="Arial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8737600" y="338138"/>
            <a:ext cx="228600" cy="111125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en-US" altLang="en-US" sz="2400" smtClean="0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anose="05000000000000000000" pitchFamily="2" charset="2"/>
        <a:buChar char="o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</a:defRPr>
      </a:lvl2pPr>
      <a:lvl3pPr marL="1377950" indent="-468313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o"/>
        <a:defRPr sz="2400">
          <a:solidFill>
            <a:schemeClr val="tx1"/>
          </a:solidFill>
          <a:latin typeface="+mn-lt"/>
        </a:defRPr>
      </a:lvl3pPr>
      <a:lvl4pPr marL="1827213" indent="-4381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4pPr>
      <a:lvl5pPr marL="2297113" indent="-4683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o"/>
        <a:defRPr sz="2000">
          <a:solidFill>
            <a:schemeClr val="tx1"/>
          </a:solidFill>
          <a:latin typeface="+mn-lt"/>
        </a:defRPr>
      </a:lvl5pPr>
      <a:lvl6pPr marL="27543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6pPr>
      <a:lvl7pPr marL="32115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7pPr>
      <a:lvl8pPr marL="36687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8pPr>
      <a:lvl9pPr marL="41259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28800"/>
            <a:ext cx="8229600" cy="430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567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67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67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7A3E205-7435-447B-8AC6-F593153DCF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grpSp>
        <p:nvGrpSpPr>
          <p:cNvPr id="2055" name="Group 7"/>
          <p:cNvGrpSpPr>
            <a:grpSpLocks/>
          </p:cNvGrpSpPr>
          <p:nvPr/>
        </p:nvGrpSpPr>
        <p:grpSpPr bwMode="auto">
          <a:xfrm>
            <a:off x="279400" y="152400"/>
            <a:ext cx="8686800" cy="1295400"/>
            <a:chOff x="176" y="96"/>
            <a:chExt cx="5472" cy="1008"/>
          </a:xfrm>
        </p:grpSpPr>
        <p:sp>
          <p:nvSpPr>
            <p:cNvPr id="2056" name="Line 8"/>
            <p:cNvSpPr>
              <a:spLocks noChangeShapeType="1"/>
            </p:cNvSpPr>
            <p:nvPr/>
          </p:nvSpPr>
          <p:spPr bwMode="auto">
            <a:xfrm flipH="1">
              <a:off x="288" y="1104"/>
              <a:ext cx="52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7" name="Rectangle 9"/>
            <p:cNvSpPr>
              <a:spLocks noChangeArrowheads="1"/>
            </p:cNvSpPr>
            <p:nvPr/>
          </p:nvSpPr>
          <p:spPr bwMode="auto">
            <a:xfrm>
              <a:off x="5504" y="96"/>
              <a:ext cx="144" cy="145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 smtClean="0">
                <a:latin typeface="Arial" charset="0"/>
              </a:endParaRPr>
            </a:p>
          </p:txBody>
        </p:sp>
        <p:sp>
          <p:nvSpPr>
            <p:cNvPr id="2058" name="Rectangle 10"/>
            <p:cNvSpPr>
              <a:spLocks noChangeArrowheads="1"/>
            </p:cNvSpPr>
            <p:nvPr/>
          </p:nvSpPr>
          <p:spPr bwMode="auto">
            <a:xfrm>
              <a:off x="176" y="96"/>
              <a:ext cx="5326" cy="14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 smtClean="0">
                <a:latin typeface="Arial" charset="0"/>
              </a:endParaRPr>
            </a:p>
          </p:txBody>
        </p:sp>
        <p:sp>
          <p:nvSpPr>
            <p:cNvPr id="2059" name="Rectangle 11"/>
            <p:cNvSpPr>
              <a:spLocks noChangeArrowheads="1"/>
            </p:cNvSpPr>
            <p:nvPr/>
          </p:nvSpPr>
          <p:spPr bwMode="auto">
            <a:xfrm>
              <a:off x="176" y="241"/>
              <a:ext cx="5326" cy="89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 smtClean="0">
                <a:latin typeface="Arial" charset="0"/>
              </a:endParaRPr>
            </a:p>
          </p:txBody>
        </p:sp>
        <p:sp>
          <p:nvSpPr>
            <p:cNvPr id="2060" name="Rectangle 12"/>
            <p:cNvSpPr>
              <a:spLocks noChangeArrowheads="1"/>
            </p:cNvSpPr>
            <p:nvPr/>
          </p:nvSpPr>
          <p:spPr bwMode="auto">
            <a:xfrm>
              <a:off x="5504" y="241"/>
              <a:ext cx="144" cy="86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 smtClean="0">
                <a:latin typeface="Arial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  <p:sldLayoutId id="2147484108" r:id="rId2"/>
    <p:sldLayoutId id="2147484109" r:id="rId3"/>
    <p:sldLayoutId id="2147484110" r:id="rId4"/>
    <p:sldLayoutId id="2147484111" r:id="rId5"/>
    <p:sldLayoutId id="2147484112" r:id="rId6"/>
    <p:sldLayoutId id="2147484113" r:id="rId7"/>
    <p:sldLayoutId id="2147484114" r:id="rId8"/>
    <p:sldLayoutId id="2147484115" r:id="rId9"/>
    <p:sldLayoutId id="2147484116" r:id="rId10"/>
    <p:sldLayoutId id="2147484117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anose="05000000000000000000" pitchFamily="2" charset="2"/>
        <a:buChar char="o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</a:defRPr>
      </a:lvl2pPr>
      <a:lvl3pPr marL="1377950" indent="-468313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o"/>
        <a:defRPr sz="2400">
          <a:solidFill>
            <a:schemeClr val="tx1"/>
          </a:solidFill>
          <a:latin typeface="+mn-lt"/>
        </a:defRPr>
      </a:lvl3pPr>
      <a:lvl4pPr marL="1827213" indent="-4381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4pPr>
      <a:lvl5pPr marL="2297113" indent="-4683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o"/>
        <a:defRPr sz="2000">
          <a:solidFill>
            <a:schemeClr val="tx1"/>
          </a:solidFill>
          <a:latin typeface="+mn-lt"/>
        </a:defRPr>
      </a:lvl5pPr>
      <a:lvl6pPr marL="27543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6pPr>
      <a:lvl7pPr marL="32115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7pPr>
      <a:lvl8pPr marL="36687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8pPr>
      <a:lvl9pPr marL="41259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http://scrapetv.com/News/News%20Pages/Everyone%20Else/images/world-map-without-countries.jpg" TargetMode="External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4800" b="1" smtClean="0"/>
              <a:t>MTN-016 Training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4800" b="1" smtClean="0"/>
              <a:t>Protocol v2.0 </a:t>
            </a:r>
          </a:p>
        </p:txBody>
      </p:sp>
      <p:pic>
        <p:nvPicPr>
          <p:cNvPr id="7171" name="Picture 4" descr="MTN LOGO_Fin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096000"/>
            <a:ext cx="116998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422650"/>
            <a:ext cx="5226050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22"/>
    </mc:Choice>
    <mc:Fallback xmlns="">
      <p:transition spd="slow" advTm="8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MTN-016: EMBRACE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b="1" smtClean="0"/>
              <a:t>Infant Inclusion Criteria</a:t>
            </a:r>
          </a:p>
          <a:p>
            <a:pPr eaLnBrk="1" hangingPunct="1"/>
            <a:r>
              <a:rPr lang="en-US" altLang="en-US" smtClean="0"/>
              <a:t>Written informed consent from parent(s)/guardian</a:t>
            </a:r>
          </a:p>
          <a:p>
            <a:pPr eaLnBrk="1" hangingPunct="1"/>
            <a:r>
              <a:rPr lang="en-US" altLang="en-US" smtClean="0"/>
              <a:t>Born to mother enrolled in EMBRACE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b="1" smtClean="0"/>
              <a:t>Infant Exclusion Criteria</a:t>
            </a:r>
          </a:p>
          <a:p>
            <a:pPr eaLnBrk="1" hangingPunct="1"/>
            <a:r>
              <a:rPr lang="en-US" altLang="en-US" smtClean="0"/>
              <a:t>Any condition that would complicate study outcome data</a:t>
            </a:r>
          </a:p>
          <a:p>
            <a:pPr eaLnBrk="1" hangingPunct="1"/>
            <a:r>
              <a:rPr lang="en-US" altLang="en-US" smtClean="0"/>
              <a:t>Has reached 1 year birth date</a:t>
            </a:r>
          </a:p>
        </p:txBody>
      </p:sp>
      <p:pic>
        <p:nvPicPr>
          <p:cNvPr id="22532" name="Picture 4" descr="MTN LOGO_Fi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96000"/>
            <a:ext cx="116998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64"/>
    </mc:Choice>
    <mc:Fallback xmlns="">
      <p:transition spd="slow" advTm="45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MTN 016: EMBRACE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3021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b="1" smtClean="0"/>
              <a:t>Maternal Visit Schedule</a:t>
            </a:r>
          </a:p>
          <a:p>
            <a:pPr eaLnBrk="1" hangingPunct="1"/>
            <a:r>
              <a:rPr lang="en-US" altLang="en-US" smtClean="0"/>
              <a:t>Screening/Enrollment</a:t>
            </a:r>
          </a:p>
          <a:p>
            <a:pPr eaLnBrk="1" hangingPunct="1"/>
            <a:r>
              <a:rPr lang="en-US" altLang="en-US" smtClean="0"/>
              <a:t>Quarterly </a:t>
            </a:r>
            <a:endParaRPr lang="en-US" altLang="en-US" smtClean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mtClean="0"/>
              <a:t>(Pregnancy Outcome)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b="1" smtClean="0"/>
              <a:t>Infant Visit Schedule</a:t>
            </a:r>
          </a:p>
          <a:p>
            <a:pPr eaLnBrk="1" hangingPunct="1"/>
            <a:r>
              <a:rPr lang="en-US" altLang="en-US" smtClean="0"/>
              <a:t>Newborn/Initial Visit</a:t>
            </a:r>
          </a:p>
          <a:p>
            <a:pPr eaLnBrk="1" hangingPunct="1"/>
            <a:r>
              <a:rPr lang="en-US" altLang="en-US" smtClean="0"/>
              <a:t>Months 1, 6 and 12</a:t>
            </a:r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</p:txBody>
      </p:sp>
      <p:pic>
        <p:nvPicPr>
          <p:cNvPr id="24580" name="Picture 4" descr="MTN LOGO_Fi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96000"/>
            <a:ext cx="116998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15"/>
    </mc:Choice>
    <mc:Fallback xmlns="">
      <p:transition spd="slow" advTm="65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33400"/>
            <a:ext cx="8382000" cy="762000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MTN-016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mtClean="0"/>
              <a:t>	 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4000" b="1" smtClean="0"/>
              <a:t>EMBRACE: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4000" b="1" u="sng" smtClean="0"/>
              <a:t>E</a:t>
            </a:r>
            <a:r>
              <a:rPr lang="en-US" altLang="en-US" sz="4000" b="1" smtClean="0"/>
              <a:t>valuation of </a:t>
            </a:r>
            <a:r>
              <a:rPr lang="en-US" altLang="en-US" sz="4000" b="1" u="sng" smtClean="0"/>
              <a:t>M</a:t>
            </a:r>
            <a:r>
              <a:rPr lang="en-US" altLang="en-US" sz="4000" b="1" smtClean="0"/>
              <a:t>aternal and </a:t>
            </a:r>
            <a:r>
              <a:rPr lang="en-US" altLang="en-US" sz="4000" b="1" u="sng" smtClean="0"/>
              <a:t>B</a:t>
            </a:r>
            <a:r>
              <a:rPr lang="en-US" altLang="en-US" sz="4000" b="1" smtClean="0"/>
              <a:t>aby Outcomes </a:t>
            </a:r>
            <a:r>
              <a:rPr lang="en-US" altLang="en-US" sz="4000" b="1" u="sng" smtClean="0"/>
              <a:t>R</a:t>
            </a:r>
            <a:r>
              <a:rPr lang="en-US" altLang="en-US" sz="4000" b="1" smtClean="0"/>
              <a:t>egistry After </a:t>
            </a:r>
            <a:r>
              <a:rPr lang="en-US" altLang="en-US" sz="4000" b="1" u="sng" smtClean="0"/>
              <a:t>C</a:t>
            </a:r>
            <a:r>
              <a:rPr lang="en-US" altLang="en-US" sz="4000" b="1" smtClean="0"/>
              <a:t>hemoprophylactic </a:t>
            </a:r>
            <a:r>
              <a:rPr lang="en-US" altLang="en-US" sz="4000" b="1" u="sng" smtClean="0"/>
              <a:t>E</a:t>
            </a:r>
            <a:r>
              <a:rPr lang="en-US" altLang="en-US" sz="4000" b="1" smtClean="0"/>
              <a:t>xposure</a:t>
            </a:r>
          </a:p>
        </p:txBody>
      </p:sp>
      <p:pic>
        <p:nvPicPr>
          <p:cNvPr id="8196" name="Picture 4" descr="MTN LOGO_Fin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096000"/>
            <a:ext cx="116998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31"/>
    </mc:Choice>
    <mc:Fallback xmlns="">
      <p:transition spd="slow" advTm="14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altLang="en-US" smtClean="0"/>
              <a:t>MTN-016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altLang="en-US" smtClean="0"/>
              <a:t>A prospective observational cohort investigation of women with exposures to active and non-active study agents in trials investigating candidate HIV prevention agents intended for HIV prevention and the infants resulting from those pregnancies.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40"/>
    </mc:Choice>
    <mc:Fallback xmlns="">
      <p:transition spd="slow" advTm="23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533400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Study Population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828800"/>
            <a:ext cx="8077200" cy="457200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</a:pPr>
            <a:r>
              <a:rPr lang="en-US" altLang="en-US" sz="2800" smtClean="0"/>
              <a:t>Participants who become or became pregnant during HIV prevention trials, or who have or had planned exposures in pregnancy safety studies, provided pregnancy outcome was &lt;1 year from the date of the EMBRACE Screening/Enrollment Visit</a:t>
            </a:r>
          </a:p>
          <a:p>
            <a:pPr marL="1004888" lvl="1" indent="-53340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2400" smtClean="0">
              <a:solidFill>
                <a:schemeClr val="bg2"/>
              </a:solidFill>
            </a:endParaRPr>
          </a:p>
          <a:p>
            <a:pPr marL="609600" indent="-609600" eaLnBrk="1" hangingPunct="1">
              <a:lnSpc>
                <a:spcPct val="80000"/>
              </a:lnSpc>
            </a:pPr>
            <a:r>
              <a:rPr lang="en-US" altLang="en-US" sz="2800" smtClean="0"/>
              <a:t>The infants resulting from those pregnancies, provided infants have not yet reached their 1 year birth date.</a:t>
            </a:r>
          </a:p>
        </p:txBody>
      </p:sp>
      <p:pic>
        <p:nvPicPr>
          <p:cNvPr id="10244" name="Picture 4" descr="MTN LOGO_Fi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96000"/>
            <a:ext cx="116998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99"/>
    </mc:Choice>
    <mc:Fallback xmlns="">
      <p:transition spd="slow" advTm="36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33400"/>
            <a:ext cx="8382000" cy="762000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MTN-016: EMBRACE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44638"/>
            <a:ext cx="8229600" cy="43021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altLang="en-US" b="1" dirty="0" smtClean="0"/>
              <a:t>Primary Objectives</a:t>
            </a:r>
          </a:p>
          <a:p>
            <a:pPr marL="514350" indent="-514350">
              <a:buFont typeface="Wingdings" panose="05000000000000000000" pitchFamily="2" charset="2"/>
              <a:buAutoNum type="arabicPeriod"/>
              <a:defRPr/>
            </a:pPr>
            <a:r>
              <a:rPr lang="en-US" sz="2800" dirty="0" smtClean="0"/>
              <a:t>To </a:t>
            </a:r>
            <a:r>
              <a:rPr lang="en-US" sz="2800" dirty="0"/>
              <a:t>compare adverse pregnancy and delivery outcomes </a:t>
            </a:r>
            <a:r>
              <a:rPr lang="en-US" sz="2800" dirty="0" smtClean="0"/>
              <a:t>between participant </a:t>
            </a:r>
            <a:r>
              <a:rPr lang="en-US" sz="2800" dirty="0"/>
              <a:t>mothers assigned to an active agent with those of </a:t>
            </a:r>
            <a:r>
              <a:rPr lang="en-US" sz="2800" dirty="0" smtClean="0"/>
              <a:t>mothers assigned </a:t>
            </a:r>
            <a:r>
              <a:rPr lang="en-US" sz="2800" dirty="0"/>
              <a:t>to </a:t>
            </a:r>
            <a:r>
              <a:rPr lang="en-US" sz="2800" dirty="0" smtClean="0"/>
              <a:t>placebo/control.</a:t>
            </a:r>
          </a:p>
          <a:p>
            <a:pPr marL="514350" indent="-514350">
              <a:buFont typeface="Wingdings" panose="05000000000000000000" pitchFamily="2" charset="2"/>
              <a:buAutoNum type="arabicPeriod"/>
              <a:defRPr/>
            </a:pPr>
            <a:r>
              <a:rPr lang="en-US" sz="2800" dirty="0" smtClean="0"/>
              <a:t>To </a:t>
            </a:r>
            <a:r>
              <a:rPr lang="en-US" sz="2800" dirty="0"/>
              <a:t>compare the prevalence of major malformations identified in the </a:t>
            </a:r>
            <a:r>
              <a:rPr lang="en-US" sz="2800" dirty="0" smtClean="0"/>
              <a:t>first year </a:t>
            </a:r>
            <a:r>
              <a:rPr lang="en-US" sz="2800" dirty="0"/>
              <a:t>of life between infants of mothers assigned to an active agent </a:t>
            </a:r>
            <a:r>
              <a:rPr lang="en-US" sz="2800" dirty="0" smtClean="0"/>
              <a:t>with those </a:t>
            </a:r>
            <a:r>
              <a:rPr lang="en-US" sz="2800" dirty="0"/>
              <a:t>of infants of mothers assigned to placebo/control.</a:t>
            </a:r>
            <a:endParaRPr lang="en-US" altLang="en-US" sz="2800" dirty="0" smtClean="0"/>
          </a:p>
        </p:txBody>
      </p:sp>
      <p:pic>
        <p:nvPicPr>
          <p:cNvPr id="12292" name="Picture 4" descr="MTN LOGO_Fi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096000"/>
            <a:ext cx="116998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42"/>
    </mc:Choice>
    <mc:Fallback xmlns="">
      <p:transition spd="slow" advTm="37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MTN-016: EMBRACE</a:t>
            </a:r>
          </a:p>
        </p:txBody>
      </p:sp>
      <p:sp>
        <p:nvSpPr>
          <p:cNvPr id="76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44545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sz="2400" b="1" dirty="0" smtClean="0"/>
              <a:t>Secondary Objectives</a:t>
            </a:r>
            <a:r>
              <a:rPr lang="en-US" sz="2400" dirty="0" smtClean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US" sz="2400" dirty="0" smtClean="0"/>
          </a:p>
          <a:p>
            <a:pPr marL="457200" indent="-457200">
              <a:buFont typeface="Wingdings" panose="05000000000000000000" pitchFamily="2" charset="2"/>
              <a:buAutoNum type="arabicPeriod"/>
              <a:defRPr/>
            </a:pPr>
            <a:r>
              <a:rPr lang="en-US" sz="2400" dirty="0" smtClean="0"/>
              <a:t>To </a:t>
            </a:r>
            <a:r>
              <a:rPr lang="en-US" sz="2400" dirty="0"/>
              <a:t>compare growth parameters in the first year of life between </a:t>
            </a:r>
            <a:r>
              <a:rPr lang="en-US" sz="2400" dirty="0" smtClean="0"/>
              <a:t>infants of </a:t>
            </a:r>
            <a:r>
              <a:rPr lang="en-US" sz="2400" dirty="0"/>
              <a:t>mothers assigned to an active agent with those of mothers </a:t>
            </a:r>
            <a:r>
              <a:rPr lang="en-US" sz="2400" dirty="0" smtClean="0"/>
              <a:t>assigned to placebo/control.</a:t>
            </a:r>
          </a:p>
          <a:p>
            <a:pPr marL="457200" indent="-457200">
              <a:buFont typeface="Wingdings" panose="05000000000000000000" pitchFamily="2" charset="2"/>
              <a:buAutoNum type="arabicPeriod"/>
              <a:defRPr/>
            </a:pPr>
            <a:endParaRPr lang="en-US" sz="2400" dirty="0"/>
          </a:p>
          <a:p>
            <a:pPr marL="457200" indent="-457200">
              <a:buFont typeface="Wingdings" panose="05000000000000000000" pitchFamily="2" charset="2"/>
              <a:buAutoNum type="arabicPeriod"/>
              <a:defRPr/>
            </a:pPr>
            <a:r>
              <a:rPr lang="en-US" sz="2400" dirty="0" smtClean="0"/>
              <a:t>To </a:t>
            </a:r>
            <a:r>
              <a:rPr lang="en-US" sz="2400" dirty="0"/>
              <a:t>evaluate the prevalence and persistence </a:t>
            </a:r>
            <a:r>
              <a:rPr lang="en-US" sz="2400" dirty="0" smtClean="0"/>
              <a:t>of </a:t>
            </a:r>
            <a:r>
              <a:rPr lang="en-US" sz="2400" dirty="0"/>
              <a:t>HIV drug </a:t>
            </a:r>
            <a:r>
              <a:rPr lang="en-US" sz="2400" dirty="0" smtClean="0"/>
              <a:t>resistance mutations </a:t>
            </a:r>
            <a:r>
              <a:rPr lang="en-US" sz="2400" dirty="0"/>
              <a:t>in plasma among HIV-infected infants.</a:t>
            </a:r>
            <a:endParaRPr lang="en-US" sz="2400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US" sz="2000" dirty="0" smtClean="0"/>
          </a:p>
        </p:txBody>
      </p:sp>
      <p:pic>
        <p:nvPicPr>
          <p:cNvPr id="14340" name="Picture 4" descr="MTN LOGO_Fi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96000"/>
            <a:ext cx="116998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66"/>
    </mc:Choice>
    <mc:Fallback xmlns="">
      <p:transition spd="slow" advTm="33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MTN-016: EMBRACE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3886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mtClean="0"/>
              <a:t>MTN-016 parent protocols: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u="sng" smtClean="0"/>
              <a:t>MTN-002</a:t>
            </a:r>
            <a:r>
              <a:rPr lang="en-US" altLang="en-US" sz="2800" smtClean="0"/>
              <a:t>: </a:t>
            </a:r>
            <a:r>
              <a:rPr lang="en-US" altLang="en-US" sz="2000" smtClean="0"/>
              <a:t>Ph 1 Maternal Single-Dose PK and Placental transfer of Tenofovir 1% Vaginal gel among Healthy Term Gravidas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u="sng" smtClean="0"/>
              <a:t>MTN-008</a:t>
            </a:r>
            <a:r>
              <a:rPr lang="en-US" altLang="en-US" sz="2800" smtClean="0"/>
              <a:t>: </a:t>
            </a:r>
            <a:r>
              <a:rPr lang="en-US" altLang="en-US" sz="2000" smtClean="0"/>
              <a:t>Expanded Safety Investigation of Tenofovir 1% Gel in Pregnancy and Lactation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u="sng" smtClean="0"/>
              <a:t>MTN-003: VOICE</a:t>
            </a:r>
            <a:r>
              <a:rPr lang="en-US" altLang="en-US" sz="2800" smtClean="0"/>
              <a:t>: </a:t>
            </a:r>
            <a:r>
              <a:rPr lang="en-US" altLang="en-US" sz="2000" smtClean="0"/>
              <a:t>Phase 2B Safety and Effectiveness Study of Tenofovir 1% Gel, Tenofovir Disoproxil Fumarate Tablet and Emtricitabine/Tenofovir Disoproxil Fumarate Tablet for the Prevention of HIV Infection in Women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b="1" u="sng" smtClean="0"/>
              <a:t>MTN-020: ASPIRE</a:t>
            </a:r>
            <a:r>
              <a:rPr lang="en-US" altLang="en-US" sz="2800" b="1" smtClean="0"/>
              <a:t>: </a:t>
            </a:r>
            <a:r>
              <a:rPr lang="en-US" altLang="en-US" sz="2000" smtClean="0"/>
              <a:t>Phase 3 Safety and Effectiveness Trial of a Vaginal Matrix Ring Containing Dapivirine for the Prevention of HIV-1 Infection in Women </a:t>
            </a:r>
            <a:endParaRPr lang="en-US" altLang="en-US" sz="2000" b="1" smtClean="0"/>
          </a:p>
          <a:p>
            <a:pPr eaLnBrk="1" hangingPunct="1">
              <a:lnSpc>
                <a:spcPct val="80000"/>
              </a:lnSpc>
            </a:pPr>
            <a:endParaRPr lang="en-US" altLang="en-US" sz="2800" smtClean="0"/>
          </a:p>
          <a:p>
            <a:pPr eaLnBrk="1" hangingPunct="1">
              <a:lnSpc>
                <a:spcPct val="80000"/>
              </a:lnSpc>
            </a:pPr>
            <a:endParaRPr lang="en-US" altLang="en-US" smtClean="0"/>
          </a:p>
        </p:txBody>
      </p:sp>
      <p:pic>
        <p:nvPicPr>
          <p:cNvPr id="16388" name="Picture 4" descr="MTN LOGO_Fi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96000"/>
            <a:ext cx="116998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457200" y="3733800"/>
            <a:ext cx="815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66"/>
    </mc:Choice>
    <mc:Fallback xmlns="">
      <p:transition spd="slow" advTm="55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MTN-016 Participant Contributors</a:t>
            </a:r>
          </a:p>
        </p:txBody>
      </p:sp>
      <p:pic>
        <p:nvPicPr>
          <p:cNvPr id="18435" name="Picture 3" descr="http://scrapetv.com/News/News%20Pages/Everyone%20Else/images/world-map-without-countries.jpg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8" y="1828800"/>
            <a:ext cx="7769225" cy="430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4860925" y="52578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4953000" y="43434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5013325" y="5410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4876800" y="52578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4876800" y="5181600"/>
            <a:ext cx="228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18441" name="AutoShape 9"/>
          <p:cNvSpPr>
            <a:spLocks noChangeArrowheads="1"/>
          </p:cNvSpPr>
          <p:nvPr/>
        </p:nvSpPr>
        <p:spPr bwMode="auto">
          <a:xfrm>
            <a:off x="4648200" y="3886200"/>
            <a:ext cx="838200" cy="381000"/>
          </a:xfrm>
          <a:prstGeom prst="wedgeRectCallout">
            <a:avLst>
              <a:gd name="adj1" fmla="val -6060"/>
              <a:gd name="adj2" fmla="val 1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200" dirty="0" smtClean="0">
                <a:solidFill>
                  <a:schemeClr val="bg1"/>
                </a:solidFill>
              </a:rPr>
              <a:t>Kampala</a:t>
            </a:r>
            <a:endParaRPr lang="en-US" altLang="en-US" sz="1200" dirty="0">
              <a:solidFill>
                <a:schemeClr val="bg1"/>
              </a:solidFill>
            </a:endParaRPr>
          </a:p>
        </p:txBody>
      </p:sp>
      <p:sp>
        <p:nvSpPr>
          <p:cNvPr id="18442" name="AutoShape 10"/>
          <p:cNvSpPr>
            <a:spLocks noChangeArrowheads="1"/>
          </p:cNvSpPr>
          <p:nvPr/>
        </p:nvSpPr>
        <p:spPr bwMode="auto">
          <a:xfrm>
            <a:off x="5486400" y="5562600"/>
            <a:ext cx="1600200" cy="304800"/>
          </a:xfrm>
          <a:prstGeom prst="wedgeRectCallout">
            <a:avLst>
              <a:gd name="adj1" fmla="val -87255"/>
              <a:gd name="adj2" fmla="val -12187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200" dirty="0">
                <a:solidFill>
                  <a:schemeClr val="bg1"/>
                </a:solidFill>
              </a:rPr>
              <a:t>Durban MRC </a:t>
            </a:r>
          </a:p>
        </p:txBody>
      </p:sp>
      <p:sp>
        <p:nvSpPr>
          <p:cNvPr id="18443" name="AutoShape 11"/>
          <p:cNvSpPr>
            <a:spLocks noChangeArrowheads="1"/>
          </p:cNvSpPr>
          <p:nvPr/>
        </p:nvSpPr>
        <p:spPr bwMode="auto">
          <a:xfrm>
            <a:off x="3200400" y="4537075"/>
            <a:ext cx="1295400" cy="644525"/>
          </a:xfrm>
          <a:prstGeom prst="wedgeRectCallout">
            <a:avLst>
              <a:gd name="adj1" fmla="val 74509"/>
              <a:gd name="adj2" fmla="val 38542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200" dirty="0">
                <a:solidFill>
                  <a:schemeClr val="bg1"/>
                </a:solidFill>
              </a:rPr>
              <a:t>Johannesburg:</a:t>
            </a:r>
          </a:p>
          <a:p>
            <a:pPr algn="ctr"/>
            <a:r>
              <a:rPr lang="en-US" altLang="en-US" sz="1200" dirty="0">
                <a:solidFill>
                  <a:schemeClr val="bg1"/>
                </a:solidFill>
              </a:rPr>
              <a:t>PRHU</a:t>
            </a:r>
          </a:p>
          <a:p>
            <a:pPr algn="ctr"/>
            <a:r>
              <a:rPr lang="en-US" altLang="en-US" sz="1200" dirty="0" smtClean="0">
                <a:solidFill>
                  <a:schemeClr val="bg1"/>
                </a:solidFill>
              </a:rPr>
              <a:t>Aurum</a:t>
            </a:r>
            <a:endParaRPr lang="en-US" altLang="en-US" sz="1200" dirty="0">
              <a:solidFill>
                <a:schemeClr val="bg1"/>
              </a:solidFill>
            </a:endParaRPr>
          </a:p>
        </p:txBody>
      </p:sp>
      <p:sp>
        <p:nvSpPr>
          <p:cNvPr id="18444" name="AutoShape 12"/>
          <p:cNvSpPr>
            <a:spLocks noChangeArrowheads="1"/>
          </p:cNvSpPr>
          <p:nvPr/>
        </p:nvSpPr>
        <p:spPr bwMode="auto">
          <a:xfrm>
            <a:off x="5562600" y="4419600"/>
            <a:ext cx="1143000" cy="304800"/>
          </a:xfrm>
          <a:prstGeom prst="wedgeRectCallout">
            <a:avLst>
              <a:gd name="adj1" fmla="val -95405"/>
              <a:gd name="adj2" fmla="val 16213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200" dirty="0" smtClean="0">
                <a:solidFill>
                  <a:schemeClr val="bg1"/>
                </a:solidFill>
              </a:rPr>
              <a:t>Harare</a:t>
            </a:r>
            <a:endParaRPr lang="en-US" altLang="en-US" sz="1200" dirty="0">
              <a:solidFill>
                <a:schemeClr val="bg1"/>
              </a:solidFill>
            </a:endParaRPr>
          </a:p>
        </p:txBody>
      </p:sp>
      <p:sp>
        <p:nvSpPr>
          <p:cNvPr id="18445" name="AutoShape 13"/>
          <p:cNvSpPr>
            <a:spLocks noChangeArrowheads="1"/>
          </p:cNvSpPr>
          <p:nvPr/>
        </p:nvSpPr>
        <p:spPr bwMode="auto">
          <a:xfrm>
            <a:off x="6400800" y="5105400"/>
            <a:ext cx="1600200" cy="304800"/>
          </a:xfrm>
          <a:prstGeom prst="wedgeRectCallout">
            <a:avLst>
              <a:gd name="adj1" fmla="val -143163"/>
              <a:gd name="adj2" fmla="val 717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200" dirty="0">
                <a:solidFill>
                  <a:schemeClr val="bg1"/>
                </a:solidFill>
              </a:rPr>
              <a:t>Durban eThekwini</a:t>
            </a:r>
          </a:p>
        </p:txBody>
      </p:sp>
      <p:sp>
        <p:nvSpPr>
          <p:cNvPr id="18446" name="AutoShape 17"/>
          <p:cNvSpPr>
            <a:spLocks noChangeArrowheads="1"/>
          </p:cNvSpPr>
          <p:nvPr/>
        </p:nvSpPr>
        <p:spPr bwMode="auto">
          <a:xfrm>
            <a:off x="3200400" y="3048000"/>
            <a:ext cx="838200" cy="304800"/>
          </a:xfrm>
          <a:prstGeom prst="wedgeRectCallout">
            <a:avLst>
              <a:gd name="adj1" fmla="val -106060"/>
              <a:gd name="adj2" fmla="val 103125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200">
                <a:solidFill>
                  <a:schemeClr val="bg1"/>
                </a:solidFill>
              </a:rPr>
              <a:t>Pittsburgh</a:t>
            </a:r>
          </a:p>
        </p:txBody>
      </p:sp>
      <p:sp>
        <p:nvSpPr>
          <p:cNvPr id="18447" name="AutoShape 18"/>
          <p:cNvSpPr>
            <a:spLocks noChangeArrowheads="1"/>
          </p:cNvSpPr>
          <p:nvPr/>
        </p:nvSpPr>
        <p:spPr bwMode="auto">
          <a:xfrm>
            <a:off x="914400" y="3962400"/>
            <a:ext cx="1143000" cy="304800"/>
          </a:xfrm>
          <a:prstGeom prst="wedgeRectCallout">
            <a:avLst>
              <a:gd name="adj1" fmla="val 85556"/>
              <a:gd name="adj2" fmla="val -134375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200">
                <a:solidFill>
                  <a:schemeClr val="bg1"/>
                </a:solidFill>
              </a:rPr>
              <a:t>Birmingham</a:t>
            </a:r>
          </a:p>
        </p:txBody>
      </p:sp>
      <p:sp>
        <p:nvSpPr>
          <p:cNvPr id="32" name="Rectangular Callout 1"/>
          <p:cNvSpPr>
            <a:spLocks noChangeArrowheads="1"/>
          </p:cNvSpPr>
          <p:nvPr/>
        </p:nvSpPr>
        <p:spPr bwMode="auto">
          <a:xfrm>
            <a:off x="3886200" y="5715000"/>
            <a:ext cx="914400" cy="304800"/>
          </a:xfrm>
          <a:prstGeom prst="wedgeRectCallout">
            <a:avLst>
              <a:gd name="adj1" fmla="val 44905"/>
              <a:gd name="adj2" fmla="val -163158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200" dirty="0">
                <a:solidFill>
                  <a:schemeClr val="bg1"/>
                </a:solidFill>
              </a:rPr>
              <a:t>Cape Town</a:t>
            </a:r>
          </a:p>
        </p:txBody>
      </p:sp>
      <p:sp>
        <p:nvSpPr>
          <p:cNvPr id="33" name="AutoShape 9"/>
          <p:cNvSpPr>
            <a:spLocks noChangeArrowheads="1"/>
          </p:cNvSpPr>
          <p:nvPr/>
        </p:nvSpPr>
        <p:spPr bwMode="auto">
          <a:xfrm>
            <a:off x="5715000" y="3424238"/>
            <a:ext cx="838200" cy="461962"/>
          </a:xfrm>
          <a:prstGeom prst="wedgeRectCallout">
            <a:avLst>
              <a:gd name="adj1" fmla="val -130962"/>
              <a:gd name="adj2" fmla="val 26262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Lilongwe </a:t>
            </a:r>
          </a:p>
          <a:p>
            <a:pPr algn="ctr">
              <a:defRPr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Blantyre</a:t>
            </a:r>
          </a:p>
        </p:txBody>
      </p:sp>
      <p:sp>
        <p:nvSpPr>
          <p:cNvPr id="21" name="AutoShape 9"/>
          <p:cNvSpPr>
            <a:spLocks noChangeArrowheads="1"/>
          </p:cNvSpPr>
          <p:nvPr/>
        </p:nvSpPr>
        <p:spPr bwMode="auto">
          <a:xfrm>
            <a:off x="3490912" y="5181600"/>
            <a:ext cx="1141413" cy="381000"/>
          </a:xfrm>
          <a:prstGeom prst="wedgeRectCallout">
            <a:avLst>
              <a:gd name="adj1" fmla="val 66383"/>
              <a:gd name="adj2" fmla="val -6263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200" dirty="0" smtClean="0">
                <a:solidFill>
                  <a:schemeClr val="bg1"/>
                </a:solidFill>
              </a:rPr>
              <a:t>Johannesburg:</a:t>
            </a:r>
          </a:p>
          <a:p>
            <a:pPr algn="ctr"/>
            <a:r>
              <a:rPr lang="en-US" altLang="en-US" sz="1200" dirty="0" smtClean="0">
                <a:solidFill>
                  <a:schemeClr val="bg1"/>
                </a:solidFill>
              </a:rPr>
              <a:t>WRHI</a:t>
            </a:r>
            <a:endParaRPr lang="en-US" altLang="en-US" sz="1200" dirty="0">
              <a:solidFill>
                <a:schemeClr val="bg1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52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MTN-016: EMBRACE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46831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b="1" smtClean="0"/>
              <a:t>Maternal Inclusion Criteria</a:t>
            </a:r>
          </a:p>
          <a:p>
            <a:pPr eaLnBrk="1" hangingPunct="1"/>
            <a:r>
              <a:rPr lang="en-US" altLang="en-US" sz="2800" smtClean="0"/>
              <a:t>Able and willing to provide informed consent.</a:t>
            </a:r>
          </a:p>
          <a:p>
            <a:pPr eaLnBrk="1" hangingPunct="1"/>
            <a:r>
              <a:rPr lang="en-US" altLang="en-US" sz="2800" smtClean="0"/>
              <a:t>During participation in parent protocol, has/had known confirmed pregnancy.</a:t>
            </a:r>
          </a:p>
          <a:p>
            <a:pPr eaLnBrk="1" hangingPunct="1"/>
            <a:r>
              <a:rPr lang="en-US" altLang="en-US" sz="2800" smtClean="0"/>
              <a:t>Able and willing to provide adequate locator information (defined in site SOPs)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b="1" smtClean="0"/>
              <a:t>Maternal Exclusion Criteria</a:t>
            </a:r>
          </a:p>
          <a:p>
            <a:pPr eaLnBrk="1" hangingPunct="1"/>
            <a:r>
              <a:rPr lang="en-US" altLang="en-US" sz="2800" smtClean="0"/>
              <a:t>Any condition that would complicate study outcome data</a:t>
            </a:r>
          </a:p>
          <a:p>
            <a:pPr eaLnBrk="1" hangingPunct="1"/>
            <a:r>
              <a:rPr lang="en-US" altLang="en-US" sz="2800" smtClean="0"/>
              <a:t>Pregnancy outcome occurred &gt; 1 year ago</a:t>
            </a:r>
          </a:p>
        </p:txBody>
      </p:sp>
      <p:pic>
        <p:nvPicPr>
          <p:cNvPr id="20484" name="Picture 4" descr="MTN LOGO_Fi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96000"/>
            <a:ext cx="116998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67"/>
    </mc:Choice>
    <mc:Fallback xmlns="">
      <p:transition spd="slow" advTm="55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Quadrant">
  <a:themeElements>
    <a:clrScheme name="1_Quadrant 12">
      <a:dk1>
        <a:srgbClr val="000000"/>
      </a:dk1>
      <a:lt1>
        <a:srgbClr val="FFFFFF"/>
      </a:lt1>
      <a:dk2>
        <a:srgbClr val="000000"/>
      </a:dk2>
      <a:lt2>
        <a:srgbClr val="669900"/>
      </a:lt2>
      <a:accent1>
        <a:srgbClr val="800080"/>
      </a:accent1>
      <a:accent2>
        <a:srgbClr val="800080"/>
      </a:accent2>
      <a:accent3>
        <a:srgbClr val="FFFFFF"/>
      </a:accent3>
      <a:accent4>
        <a:srgbClr val="000000"/>
      </a:accent4>
      <a:accent5>
        <a:srgbClr val="C0AAC0"/>
      </a:accent5>
      <a:accent6>
        <a:srgbClr val="730073"/>
      </a:accent6>
      <a:hlink>
        <a:srgbClr val="996633"/>
      </a:hlink>
      <a:folHlink>
        <a:srgbClr val="993300"/>
      </a:folHlink>
    </a:clrScheme>
    <a:fontScheme name="1_Quadra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Quadrant 1">
        <a:dk1>
          <a:srgbClr val="5C5674"/>
        </a:dk1>
        <a:lt1>
          <a:srgbClr val="FFFFFF"/>
        </a:lt1>
        <a:dk2>
          <a:srgbClr val="85986A"/>
        </a:dk2>
        <a:lt2>
          <a:srgbClr val="FFFFFF"/>
        </a:lt2>
        <a:accent1>
          <a:srgbClr val="666633"/>
        </a:accent1>
        <a:accent2>
          <a:srgbClr val="ADC5B8"/>
        </a:accent2>
        <a:accent3>
          <a:srgbClr val="C2CAB9"/>
        </a:accent3>
        <a:accent4>
          <a:srgbClr val="DADADA"/>
        </a:accent4>
        <a:accent5>
          <a:srgbClr val="B8B8AD"/>
        </a:accent5>
        <a:accent6>
          <a:srgbClr val="9CB2A6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Quadrant 2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Quadrant 3">
        <a:dk1>
          <a:srgbClr val="618052"/>
        </a:dk1>
        <a:lt1>
          <a:srgbClr val="FFFFE3"/>
        </a:lt1>
        <a:dk2>
          <a:srgbClr val="162E36"/>
        </a:dk2>
        <a:lt2>
          <a:srgbClr val="FFFFFF"/>
        </a:lt2>
        <a:accent1>
          <a:srgbClr val="336699"/>
        </a:accent1>
        <a:accent2>
          <a:srgbClr val="69888B"/>
        </a:accent2>
        <a:accent3>
          <a:srgbClr val="ABADAE"/>
        </a:accent3>
        <a:accent4>
          <a:srgbClr val="DADAC2"/>
        </a:accent4>
        <a:accent5>
          <a:srgbClr val="ADB8CA"/>
        </a:accent5>
        <a:accent6>
          <a:srgbClr val="5E7B7D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Quadrant 4">
        <a:dk1>
          <a:srgbClr val="000000"/>
        </a:dk1>
        <a:lt1>
          <a:srgbClr val="FFFFFF"/>
        </a:lt1>
        <a:dk2>
          <a:srgbClr val="000000"/>
        </a:dk2>
        <a:lt2>
          <a:srgbClr val="CC0000"/>
        </a:lt2>
        <a:accent1>
          <a:srgbClr val="FFCC00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D5CB9"/>
        </a:accent6>
        <a:hlink>
          <a:srgbClr val="6666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Quadrant 5">
        <a:dk1>
          <a:srgbClr val="666699"/>
        </a:dk1>
        <a:lt1>
          <a:srgbClr val="FFFFFF"/>
        </a:lt1>
        <a:dk2>
          <a:srgbClr val="000033"/>
        </a:dk2>
        <a:lt2>
          <a:srgbClr val="FFFFFF"/>
        </a:lt2>
        <a:accent1>
          <a:srgbClr val="9966FF"/>
        </a:accent1>
        <a:accent2>
          <a:srgbClr val="CCCCFF"/>
        </a:accent2>
        <a:accent3>
          <a:srgbClr val="AAAAAD"/>
        </a:accent3>
        <a:accent4>
          <a:srgbClr val="DADADA"/>
        </a:accent4>
        <a:accent5>
          <a:srgbClr val="CAB8FF"/>
        </a:accent5>
        <a:accent6>
          <a:srgbClr val="B9B9E7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Quadrant 6">
        <a:dk1>
          <a:srgbClr val="000000"/>
        </a:dk1>
        <a:lt1>
          <a:srgbClr val="FFFFFF"/>
        </a:lt1>
        <a:dk2>
          <a:srgbClr val="000000"/>
        </a:dk2>
        <a:lt2>
          <a:srgbClr val="669966"/>
        </a:lt2>
        <a:accent1>
          <a:srgbClr val="CCCC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8AB9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Quadrant 7">
        <a:dk1>
          <a:srgbClr val="0099CC"/>
        </a:dk1>
        <a:lt1>
          <a:srgbClr val="FFFFFF"/>
        </a:lt1>
        <a:dk2>
          <a:srgbClr val="000099"/>
        </a:dk2>
        <a:lt2>
          <a:srgbClr val="FFFFFF"/>
        </a:lt2>
        <a:accent1>
          <a:srgbClr val="0099CC"/>
        </a:accent1>
        <a:accent2>
          <a:srgbClr val="6600FF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5C00E7"/>
        </a:accent6>
        <a:hlink>
          <a:srgbClr val="FFCC00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Quadrant 8">
        <a:dk1>
          <a:srgbClr val="000033"/>
        </a:dk1>
        <a:lt1>
          <a:srgbClr val="FFFFFF"/>
        </a:lt1>
        <a:dk2>
          <a:srgbClr val="003366"/>
        </a:dk2>
        <a:lt2>
          <a:srgbClr val="275C6D"/>
        </a:lt2>
        <a:accent1>
          <a:srgbClr val="A7D2DF"/>
        </a:accent1>
        <a:accent2>
          <a:srgbClr val="108DA6"/>
        </a:accent2>
        <a:accent3>
          <a:srgbClr val="FFFFFF"/>
        </a:accent3>
        <a:accent4>
          <a:srgbClr val="00002A"/>
        </a:accent4>
        <a:accent5>
          <a:srgbClr val="D0E5EC"/>
        </a:accent5>
        <a:accent6>
          <a:srgbClr val="0D7F96"/>
        </a:accent6>
        <a:hlink>
          <a:srgbClr val="666699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Quadrant 9">
        <a:dk1>
          <a:srgbClr val="CC3300"/>
        </a:dk1>
        <a:lt1>
          <a:srgbClr val="FFFFFF"/>
        </a:lt1>
        <a:dk2>
          <a:srgbClr val="000000"/>
        </a:dk2>
        <a:lt2>
          <a:srgbClr val="FFFFCC"/>
        </a:lt2>
        <a:accent1>
          <a:srgbClr val="FF9900"/>
        </a:accent1>
        <a:accent2>
          <a:srgbClr val="9933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8A2D00"/>
        </a:accent6>
        <a:hlink>
          <a:srgbClr val="CEC5A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Quadrant 10">
        <a:dk1>
          <a:srgbClr val="000000"/>
        </a:dk1>
        <a:lt1>
          <a:srgbClr val="FFFFFF"/>
        </a:lt1>
        <a:dk2>
          <a:srgbClr val="420000"/>
        </a:dk2>
        <a:lt2>
          <a:srgbClr val="669900"/>
        </a:lt2>
        <a:accent1>
          <a:srgbClr val="80008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C0AAC0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Quadrant 11">
        <a:dk1>
          <a:srgbClr val="000000"/>
        </a:dk1>
        <a:lt1>
          <a:srgbClr val="FFFFFF"/>
        </a:lt1>
        <a:dk2>
          <a:srgbClr val="420000"/>
        </a:dk2>
        <a:lt2>
          <a:srgbClr val="669900"/>
        </a:lt2>
        <a:accent1>
          <a:srgbClr val="800080"/>
        </a:accent1>
        <a:accent2>
          <a:srgbClr val="800080"/>
        </a:accent2>
        <a:accent3>
          <a:srgbClr val="FFFFFF"/>
        </a:accent3>
        <a:accent4>
          <a:srgbClr val="000000"/>
        </a:accent4>
        <a:accent5>
          <a:srgbClr val="C0AAC0"/>
        </a:accent5>
        <a:accent6>
          <a:srgbClr val="730073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Quadrant 12">
        <a:dk1>
          <a:srgbClr val="000000"/>
        </a:dk1>
        <a:lt1>
          <a:srgbClr val="FFFFFF"/>
        </a:lt1>
        <a:dk2>
          <a:srgbClr val="000000"/>
        </a:dk2>
        <a:lt2>
          <a:srgbClr val="669900"/>
        </a:lt2>
        <a:accent1>
          <a:srgbClr val="800080"/>
        </a:accent1>
        <a:accent2>
          <a:srgbClr val="800080"/>
        </a:accent2>
        <a:accent3>
          <a:srgbClr val="FFFFFF"/>
        </a:accent3>
        <a:accent4>
          <a:srgbClr val="000000"/>
        </a:accent4>
        <a:accent5>
          <a:srgbClr val="C0AAC0"/>
        </a:accent5>
        <a:accent6>
          <a:srgbClr val="730073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Quadrant">
  <a:themeElements>
    <a:clrScheme name="Quadrant 12">
      <a:dk1>
        <a:srgbClr val="000000"/>
      </a:dk1>
      <a:lt1>
        <a:srgbClr val="FFFFFF"/>
      </a:lt1>
      <a:dk2>
        <a:srgbClr val="000000"/>
      </a:dk2>
      <a:lt2>
        <a:srgbClr val="669900"/>
      </a:lt2>
      <a:accent1>
        <a:srgbClr val="800080"/>
      </a:accent1>
      <a:accent2>
        <a:srgbClr val="800080"/>
      </a:accent2>
      <a:accent3>
        <a:srgbClr val="FFFFFF"/>
      </a:accent3>
      <a:accent4>
        <a:srgbClr val="000000"/>
      </a:accent4>
      <a:accent5>
        <a:srgbClr val="C0AAC0"/>
      </a:accent5>
      <a:accent6>
        <a:srgbClr val="730073"/>
      </a:accent6>
      <a:hlink>
        <a:srgbClr val="996633"/>
      </a:hlink>
      <a:folHlink>
        <a:srgbClr val="993300"/>
      </a:folHlink>
    </a:clrScheme>
    <a:fontScheme name="Quadra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Quadrant 1">
        <a:dk1>
          <a:srgbClr val="5C5674"/>
        </a:dk1>
        <a:lt1>
          <a:srgbClr val="FFFFFF"/>
        </a:lt1>
        <a:dk2>
          <a:srgbClr val="85986A"/>
        </a:dk2>
        <a:lt2>
          <a:srgbClr val="FFFFFF"/>
        </a:lt2>
        <a:accent1>
          <a:srgbClr val="666633"/>
        </a:accent1>
        <a:accent2>
          <a:srgbClr val="ADC5B8"/>
        </a:accent2>
        <a:accent3>
          <a:srgbClr val="C2CAB9"/>
        </a:accent3>
        <a:accent4>
          <a:srgbClr val="DADADA"/>
        </a:accent4>
        <a:accent5>
          <a:srgbClr val="B8B8AD"/>
        </a:accent5>
        <a:accent6>
          <a:srgbClr val="9CB2A6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2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3">
        <a:dk1>
          <a:srgbClr val="618052"/>
        </a:dk1>
        <a:lt1>
          <a:srgbClr val="FFFFE3"/>
        </a:lt1>
        <a:dk2>
          <a:srgbClr val="162E36"/>
        </a:dk2>
        <a:lt2>
          <a:srgbClr val="FFFFFF"/>
        </a:lt2>
        <a:accent1>
          <a:srgbClr val="336699"/>
        </a:accent1>
        <a:accent2>
          <a:srgbClr val="69888B"/>
        </a:accent2>
        <a:accent3>
          <a:srgbClr val="ABADAE"/>
        </a:accent3>
        <a:accent4>
          <a:srgbClr val="DADAC2"/>
        </a:accent4>
        <a:accent5>
          <a:srgbClr val="ADB8CA"/>
        </a:accent5>
        <a:accent6>
          <a:srgbClr val="5E7B7D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4">
        <a:dk1>
          <a:srgbClr val="000000"/>
        </a:dk1>
        <a:lt1>
          <a:srgbClr val="FFFFFF"/>
        </a:lt1>
        <a:dk2>
          <a:srgbClr val="000000"/>
        </a:dk2>
        <a:lt2>
          <a:srgbClr val="CC0000"/>
        </a:lt2>
        <a:accent1>
          <a:srgbClr val="FFCC00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D5CB9"/>
        </a:accent6>
        <a:hlink>
          <a:srgbClr val="6666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5">
        <a:dk1>
          <a:srgbClr val="666699"/>
        </a:dk1>
        <a:lt1>
          <a:srgbClr val="FFFFFF"/>
        </a:lt1>
        <a:dk2>
          <a:srgbClr val="000033"/>
        </a:dk2>
        <a:lt2>
          <a:srgbClr val="FFFFFF"/>
        </a:lt2>
        <a:accent1>
          <a:srgbClr val="9966FF"/>
        </a:accent1>
        <a:accent2>
          <a:srgbClr val="CCCCFF"/>
        </a:accent2>
        <a:accent3>
          <a:srgbClr val="AAAAAD"/>
        </a:accent3>
        <a:accent4>
          <a:srgbClr val="DADADA"/>
        </a:accent4>
        <a:accent5>
          <a:srgbClr val="CAB8FF"/>
        </a:accent5>
        <a:accent6>
          <a:srgbClr val="B9B9E7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6">
        <a:dk1>
          <a:srgbClr val="000000"/>
        </a:dk1>
        <a:lt1>
          <a:srgbClr val="FFFFFF"/>
        </a:lt1>
        <a:dk2>
          <a:srgbClr val="000000"/>
        </a:dk2>
        <a:lt2>
          <a:srgbClr val="669966"/>
        </a:lt2>
        <a:accent1>
          <a:srgbClr val="CCCC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8AB9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7">
        <a:dk1>
          <a:srgbClr val="0099CC"/>
        </a:dk1>
        <a:lt1>
          <a:srgbClr val="FFFFFF"/>
        </a:lt1>
        <a:dk2>
          <a:srgbClr val="000099"/>
        </a:dk2>
        <a:lt2>
          <a:srgbClr val="FFFFFF"/>
        </a:lt2>
        <a:accent1>
          <a:srgbClr val="0099CC"/>
        </a:accent1>
        <a:accent2>
          <a:srgbClr val="6600FF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5C00E7"/>
        </a:accent6>
        <a:hlink>
          <a:srgbClr val="FFCC00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8">
        <a:dk1>
          <a:srgbClr val="000033"/>
        </a:dk1>
        <a:lt1>
          <a:srgbClr val="FFFFFF"/>
        </a:lt1>
        <a:dk2>
          <a:srgbClr val="003366"/>
        </a:dk2>
        <a:lt2>
          <a:srgbClr val="275C6D"/>
        </a:lt2>
        <a:accent1>
          <a:srgbClr val="A7D2DF"/>
        </a:accent1>
        <a:accent2>
          <a:srgbClr val="108DA6"/>
        </a:accent2>
        <a:accent3>
          <a:srgbClr val="FFFFFF"/>
        </a:accent3>
        <a:accent4>
          <a:srgbClr val="00002A"/>
        </a:accent4>
        <a:accent5>
          <a:srgbClr val="D0E5EC"/>
        </a:accent5>
        <a:accent6>
          <a:srgbClr val="0D7F96"/>
        </a:accent6>
        <a:hlink>
          <a:srgbClr val="666699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9">
        <a:dk1>
          <a:srgbClr val="CC3300"/>
        </a:dk1>
        <a:lt1>
          <a:srgbClr val="FFFFFF"/>
        </a:lt1>
        <a:dk2>
          <a:srgbClr val="000000"/>
        </a:dk2>
        <a:lt2>
          <a:srgbClr val="FFFFCC"/>
        </a:lt2>
        <a:accent1>
          <a:srgbClr val="FF9900"/>
        </a:accent1>
        <a:accent2>
          <a:srgbClr val="9933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8A2D00"/>
        </a:accent6>
        <a:hlink>
          <a:srgbClr val="CEC5A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10">
        <a:dk1>
          <a:srgbClr val="000000"/>
        </a:dk1>
        <a:lt1>
          <a:srgbClr val="FFFFFF"/>
        </a:lt1>
        <a:dk2>
          <a:srgbClr val="420000"/>
        </a:dk2>
        <a:lt2>
          <a:srgbClr val="669900"/>
        </a:lt2>
        <a:accent1>
          <a:srgbClr val="80008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C0AAC0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11">
        <a:dk1>
          <a:srgbClr val="000000"/>
        </a:dk1>
        <a:lt1>
          <a:srgbClr val="FFFFFF"/>
        </a:lt1>
        <a:dk2>
          <a:srgbClr val="420000"/>
        </a:dk2>
        <a:lt2>
          <a:srgbClr val="669900"/>
        </a:lt2>
        <a:accent1>
          <a:srgbClr val="800080"/>
        </a:accent1>
        <a:accent2>
          <a:srgbClr val="800080"/>
        </a:accent2>
        <a:accent3>
          <a:srgbClr val="FFFFFF"/>
        </a:accent3>
        <a:accent4>
          <a:srgbClr val="000000"/>
        </a:accent4>
        <a:accent5>
          <a:srgbClr val="C0AAC0"/>
        </a:accent5>
        <a:accent6>
          <a:srgbClr val="730073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12">
        <a:dk1>
          <a:srgbClr val="000000"/>
        </a:dk1>
        <a:lt1>
          <a:srgbClr val="FFFFFF"/>
        </a:lt1>
        <a:dk2>
          <a:srgbClr val="000000"/>
        </a:dk2>
        <a:lt2>
          <a:srgbClr val="669900"/>
        </a:lt2>
        <a:accent1>
          <a:srgbClr val="800080"/>
        </a:accent1>
        <a:accent2>
          <a:srgbClr val="800080"/>
        </a:accent2>
        <a:accent3>
          <a:srgbClr val="FFFFFF"/>
        </a:accent3>
        <a:accent4>
          <a:srgbClr val="000000"/>
        </a:accent4>
        <a:accent5>
          <a:srgbClr val="C0AAC0"/>
        </a:accent5>
        <a:accent6>
          <a:srgbClr val="730073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3727</TotalTime>
  <Words>522</Words>
  <Application>Microsoft Office PowerPoint</Application>
  <PresentationFormat>On-screen Show (4:3)</PresentationFormat>
  <Paragraphs>78</Paragraphs>
  <Slides>11</Slides>
  <Notes>8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Times New Roman</vt:lpstr>
      <vt:lpstr>Wingdings</vt:lpstr>
      <vt:lpstr>1_Quadrant</vt:lpstr>
      <vt:lpstr>Quadrant</vt:lpstr>
      <vt:lpstr>PowerPoint Presentation</vt:lpstr>
      <vt:lpstr>MTN-016</vt:lpstr>
      <vt:lpstr>MTN-016</vt:lpstr>
      <vt:lpstr>Study Population</vt:lpstr>
      <vt:lpstr>MTN-016: EMBRACE</vt:lpstr>
      <vt:lpstr>MTN-016: EMBRACE</vt:lpstr>
      <vt:lpstr>MTN-016: EMBRACE</vt:lpstr>
      <vt:lpstr>MTN-016 Participant Contributors</vt:lpstr>
      <vt:lpstr>MTN-016: EMBRACE</vt:lpstr>
      <vt:lpstr>MTN-016: EMBRACE</vt:lpstr>
      <vt:lpstr>MTN 016: EMBRACE</vt:lpstr>
    </vt:vector>
  </TitlesOfParts>
  <Company>MTN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Microbicides 2008</dc:title>
  <dc:creator>rullcm</dc:creator>
  <cp:lastModifiedBy>Ashley Mayo</cp:lastModifiedBy>
  <cp:revision>207</cp:revision>
  <cp:lastPrinted>2010-04-23T19:43:33Z</cp:lastPrinted>
  <dcterms:created xsi:type="dcterms:W3CDTF">2008-01-29T12:38:48Z</dcterms:created>
  <dcterms:modified xsi:type="dcterms:W3CDTF">2014-12-05T17:56:59Z</dcterms:modified>
</cp:coreProperties>
</file>